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16" d="100"/>
          <a:sy n="116" d="100"/>
        </p:scale>
        <p:origin x="146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slide" Target="slides/slide104.xml" /><Relationship Id="rId106" Type="http://schemas.openxmlformats.org/officeDocument/2006/relationships/slide" Target="slides/slide105.xml" /><Relationship Id="rId107" Type="http://schemas.openxmlformats.org/officeDocument/2006/relationships/slide" Target="slides/slide106.xml" /><Relationship Id="rId108" Type="http://schemas.openxmlformats.org/officeDocument/2006/relationships/slide" Target="slides/slide107.xml" /><Relationship Id="rId109" Type="http://schemas.openxmlformats.org/officeDocument/2006/relationships/slide" Target="slides/slide108.xml" /><Relationship Id="rId110" Type="http://schemas.openxmlformats.org/officeDocument/2006/relationships/slide" Target="slides/slide109.xml" /><Relationship Id="rId111" Type="http://schemas.openxmlformats.org/officeDocument/2006/relationships/slide" Target="slides/slide110.xml" /><Relationship Id="rId112" Type="http://schemas.openxmlformats.org/officeDocument/2006/relationships/slide" Target="slides/slide111.xml" /><Relationship Id="rId113" Type="http://schemas.openxmlformats.org/officeDocument/2006/relationships/slide" Target="slides/slide112.xml" /><Relationship Id="rId114" Type="http://schemas.openxmlformats.org/officeDocument/2006/relationships/slide" Target="slides/slide113.xml" /><Relationship Id="rId115" Type="http://schemas.openxmlformats.org/officeDocument/2006/relationships/slide" Target="slides/slide114.xml" /><Relationship Id="rId116" Type="http://schemas.openxmlformats.org/officeDocument/2006/relationships/slide" Target="slides/slide115.xml" /><Relationship Id="rId117" Type="http://schemas.openxmlformats.org/officeDocument/2006/relationships/slide" Target="slides/slide116.xml" /><Relationship Id="rId118" Type="http://schemas.openxmlformats.org/officeDocument/2006/relationships/slide" Target="slides/slide117.xml" /><Relationship Id="rId119" Type="http://schemas.openxmlformats.org/officeDocument/2006/relationships/slide" Target="slides/slide118.xml" /><Relationship Id="rId120" Type="http://schemas.openxmlformats.org/officeDocument/2006/relationships/slide" Target="slides/slide119.xml" /><Relationship Id="rId121" Type="http://schemas.openxmlformats.org/officeDocument/2006/relationships/slide" Target="slides/slide120.xml" /><Relationship Id="rId122" Type="http://schemas.openxmlformats.org/officeDocument/2006/relationships/slide" Target="slides/slide121.xml" /><Relationship Id="rId123" Type="http://schemas.openxmlformats.org/officeDocument/2006/relationships/slide" Target="slides/slide122.xml" /><Relationship Id="rId124" Type="http://schemas.openxmlformats.org/officeDocument/2006/relationships/slide" Target="slides/slide123.xml" /><Relationship Id="rId125" Type="http://schemas.openxmlformats.org/officeDocument/2006/relationships/slide" Target="slides/slide124.xml" /><Relationship Id="rId126" Type="http://schemas.openxmlformats.org/officeDocument/2006/relationships/slide" Target="slides/slide125.xml" /><Relationship Id="rId127" Type="http://schemas.openxmlformats.org/officeDocument/2006/relationships/slide" Target="slides/slide126.xml" /><Relationship Id="rId128" Type="http://schemas.openxmlformats.org/officeDocument/2006/relationships/slide" Target="slides/slide127.xml" /><Relationship Id="rId129" Type="http://schemas.openxmlformats.org/officeDocument/2006/relationships/slide" Target="slides/slide128.xml" /><Relationship Id="rId130" Type="http://schemas.openxmlformats.org/officeDocument/2006/relationships/slide" Target="slides/slide129.xml" /><Relationship Id="rId131" Type="http://schemas.openxmlformats.org/officeDocument/2006/relationships/slide" Target="slides/slide130.xml" /><Relationship Id="rId132" Type="http://schemas.openxmlformats.org/officeDocument/2006/relationships/slide" Target="slides/slide131.xml" /><Relationship Id="rId133" Type="http://schemas.openxmlformats.org/officeDocument/2006/relationships/slide" Target="slides/slide132.xml" /><Relationship Id="rId134" Type="http://schemas.openxmlformats.org/officeDocument/2006/relationships/slide" Target="slides/slide133.xml" /><Relationship Id="rId135" Type="http://schemas.openxmlformats.org/officeDocument/2006/relationships/slide" Target="slides/slide134.xml" /><Relationship Id="rId136" Type="http://schemas.openxmlformats.org/officeDocument/2006/relationships/slide" Target="slides/slide135.xml" /><Relationship Id="rId137" Type="http://schemas.openxmlformats.org/officeDocument/2006/relationships/slide" Target="slides/slide136.xml" /><Relationship Id="rId138" Type="http://schemas.openxmlformats.org/officeDocument/2006/relationships/slide" Target="slides/slide137.xml" /><Relationship Id="rId139" Type="http://schemas.openxmlformats.org/officeDocument/2006/relationships/slide" Target="slides/slide138.xml" /><Relationship Id="rId140" Type="http://schemas.openxmlformats.org/officeDocument/2006/relationships/slide" Target="slides/slide139.xml" /><Relationship Id="rId141" Type="http://schemas.openxmlformats.org/officeDocument/2006/relationships/slide" Target="slides/slide140.xml" /><Relationship Id="rId142" Type="http://schemas.openxmlformats.org/officeDocument/2006/relationships/slide" Target="slides/slide141.xml" /><Relationship Id="rId143" Type="http://schemas.openxmlformats.org/officeDocument/2006/relationships/slide" Target="slides/slide142.xml" /><Relationship Id="rId144" Type="http://schemas.openxmlformats.org/officeDocument/2006/relationships/slide" Target="slides/slide143.xml" /><Relationship Id="rId145" Type="http://schemas.openxmlformats.org/officeDocument/2006/relationships/slide" Target="slides/slide144.xml" /><Relationship Id="rId146" Type="http://schemas.openxmlformats.org/officeDocument/2006/relationships/slide" Target="slides/slide145.xml" /><Relationship Id="rId147" Type="http://schemas.openxmlformats.org/officeDocument/2006/relationships/slide" Target="slides/slide146.xml" /><Relationship Id="rId148" Type="http://schemas.openxmlformats.org/officeDocument/2006/relationships/slide" Target="slides/slide147.xml" /><Relationship Id="rId149" Type="http://schemas.openxmlformats.org/officeDocument/2006/relationships/slide" Target="slides/slide148.xml" /><Relationship Id="rId150" Type="http://schemas.openxmlformats.org/officeDocument/2006/relationships/slide" Target="slides/slide149.xml" /><Relationship Id="rId151" Type="http://schemas.openxmlformats.org/officeDocument/2006/relationships/slide" Target="slides/slide150.xml" /><Relationship Id="rId152" Type="http://schemas.openxmlformats.org/officeDocument/2006/relationships/slide" Target="slides/slide151.xml" /><Relationship Id="rId153" Type="http://schemas.openxmlformats.org/officeDocument/2006/relationships/slide" Target="slides/slide152.xml" /><Relationship Id="rId154" Type="http://schemas.openxmlformats.org/officeDocument/2006/relationships/slide" Target="slides/slide153.xml" /><Relationship Id="rId155" Type="http://schemas.openxmlformats.org/officeDocument/2006/relationships/slide" Target="slides/slide154.xml" /><Relationship Id="rId156" Type="http://schemas.openxmlformats.org/officeDocument/2006/relationships/slide" Target="slides/slide155.xml" /><Relationship Id="rId157" Type="http://schemas.openxmlformats.org/officeDocument/2006/relationships/slide" Target="slides/slide156.xml" /><Relationship Id="rId160" Type="http://schemas.openxmlformats.org/officeDocument/2006/relationships/theme" Target="theme/theme1.xml" /><Relationship Id="rId15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158" Type="http://schemas.openxmlformats.org/officeDocument/2006/relationships/presProps" Target="presProps.xml" /><Relationship Id="rId161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57163" y="1581150"/>
            <a:ext cx="8829675" cy="4695825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8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3567" y="612775"/>
            <a:ext cx="888038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1.png" />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2.png" />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3.png" />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4.png" />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5.png" />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6.png" />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7.png" />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8.png" />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9.png" />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0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1.png" />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2.png" />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3.png" />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4.png" />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5.png" />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6.png" />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7.png" />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8.png" />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9.png" />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0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1.png" />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2.png" />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3.png" />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4.png" />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5.png" />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6.png" />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7.png" />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8.png" />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9.png" />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0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1.png" />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2.png" />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3.png" />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4.png" />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5.png" />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6.png" />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7.png" />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8.png" />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9.png" />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0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1.png" />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2.png" />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3.png" />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4.png" />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5.png" />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6.png" />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7.png" />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8.png" />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9.png" />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0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1.png" />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2.png" />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3.png" />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4.png" />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5.png" />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6.png" />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7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3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4.png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5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6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7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8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9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0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png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2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4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5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6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7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8.pn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9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0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1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2.pn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3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4.png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5.pn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6.png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7.png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8.png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9.png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0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1.png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2.png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3.png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4.png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5.png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6.png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7.png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8.png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9.png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0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1.png" />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2.png" />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3.png" />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4.png" />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5.png" />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6.png" />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7.png" />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8.png" 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9.png" />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0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1.png" />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2.png" />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3.png" />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4.png" />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5.png" />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6.png" />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7.png" />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8.png" />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9.png" />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Model-based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DLT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Kristian</a:t>
            </a:r>
            <a:r>
              <a:rPr/>
              <a:t> </a:t>
            </a:r>
            <a:r>
              <a:rPr/>
              <a:t>Brock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16</a:t>
            </a:r>
            <a:r>
              <a:rPr/>
              <a:t> </a:t>
            </a:r>
            <a:r>
              <a:rPr/>
              <a:t>September,</a:t>
            </a:r>
            <a:r>
              <a:rPr/>
              <a:t> </a:t>
            </a:r>
            <a:r>
              <a:rPr/>
              <a:t>2019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Sonidegib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[Rodon2014a_2]</a:t>
            </a:r>
          </a:p>
        </p:txBody>
      </p:sp>
      <p:pic>
        <p:nvPicPr>
          <p:cNvPr descr="DLTSeriesPresentation_files/figure-pptx/unnamed-chunk-1-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Hypofractionated</a:t>
            </a:r>
            <a:r>
              <a:rPr/>
              <a:t> </a:t>
            </a:r>
            <a:r>
              <a:rPr/>
              <a:t>radiotherapy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[Adkison2008_1]</a:t>
            </a:r>
          </a:p>
        </p:txBody>
      </p:sp>
      <p:pic>
        <p:nvPicPr>
          <p:cNvPr descr="DLTSeriesPresentation_files/figure-pptx/unnamed-chunk-1-9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Busulfan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[O’Donnell2010_1]</a:t>
            </a:r>
          </a:p>
        </p:txBody>
      </p:sp>
      <p:pic>
        <p:nvPicPr>
          <p:cNvPr descr="DLTSeriesPresentation_files/figure-pptx/unnamed-chunk-1-1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[Andre2010_1]</a:t>
            </a:r>
          </a:p>
        </p:txBody>
      </p:sp>
      <p:pic>
        <p:nvPicPr>
          <p:cNvPr descr="DLTSeriesPresentation_files/figure-pptx/unnamed-chunk-1-1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</a:t>
            </a:r>
            <a:r>
              <a:rPr/>
              <a:t> </a:t>
            </a:r>
            <a:r>
              <a:rPr/>
              <a:t>disclosed</a:t>
            </a:r>
            <a:r>
              <a:rPr/>
              <a:t> </a:t>
            </a:r>
            <a:r>
              <a:rPr/>
              <a:t>(NotDisclosed)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Disclosed</a:t>
            </a:r>
            <a:r>
              <a:rPr/>
              <a:t> </a:t>
            </a:r>
            <a:r>
              <a:rPr/>
              <a:t>[Neuenschwander2008_1]</a:t>
            </a:r>
          </a:p>
        </p:txBody>
      </p:sp>
      <p:pic>
        <p:nvPicPr>
          <p:cNvPr descr="DLTSeriesPresentation_files/figure-pptx/unnamed-chunk-1-1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BGT226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[Markman2012_1]</a:t>
            </a:r>
          </a:p>
        </p:txBody>
      </p:sp>
      <p:pic>
        <p:nvPicPr>
          <p:cNvPr descr="DLTSeriesPresentation_files/figure-pptx/unnamed-chunk-1-1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Biliary</a:t>
            </a:r>
            <a:r>
              <a:rPr/>
              <a:t> </a:t>
            </a:r>
            <a:r>
              <a:rPr/>
              <a:t>Tract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[Kobayashi2014_1]</a:t>
            </a:r>
          </a:p>
        </p:txBody>
      </p:sp>
      <p:pic>
        <p:nvPicPr>
          <p:cNvPr descr="DLTSeriesPresentation_files/figure-pptx/unnamed-chunk-1-1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Biliary</a:t>
            </a:r>
            <a:r>
              <a:rPr/>
              <a:t> </a:t>
            </a:r>
            <a:r>
              <a:rPr/>
              <a:t>Tract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[Kobayashi2014_1]</a:t>
            </a:r>
          </a:p>
        </p:txBody>
      </p:sp>
      <p:pic>
        <p:nvPicPr>
          <p:cNvPr descr="DLTSeriesPresentation_files/figure-pptx/unnamed-chunk-1-1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S-1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Biliary</a:t>
            </a:r>
            <a:r>
              <a:rPr/>
              <a:t> </a:t>
            </a:r>
            <a:r>
              <a:rPr/>
              <a:t>Tract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[Kobayashi2014_2]</a:t>
            </a:r>
          </a:p>
        </p:txBody>
      </p:sp>
      <p:pic>
        <p:nvPicPr>
          <p:cNvPr descr="DLTSeriesPresentation_files/figure-pptx/unnamed-chunk-1-1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Bosutinib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[Isakoff2014_1]</a:t>
            </a:r>
          </a:p>
        </p:txBody>
      </p:sp>
      <p:pic>
        <p:nvPicPr>
          <p:cNvPr descr="DLTSeriesPresentation_files/figure-pptx/unnamed-chunk-1-1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Bosutinib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[Isakoff2014_1]</a:t>
            </a:r>
          </a:p>
        </p:txBody>
      </p:sp>
      <p:pic>
        <p:nvPicPr>
          <p:cNvPr descr="DLTSeriesPresentation_files/figure-pptx/unnamed-chunk-1-1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Idarubicin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[Boulin2014_1]</a:t>
            </a:r>
          </a:p>
        </p:txBody>
      </p:sp>
      <p:pic>
        <p:nvPicPr>
          <p:cNvPr descr="DLTSeriesPresentation_files/figure-pptx/unnamed-chunk-1-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Bosutinib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[Isakoff2014_1]</a:t>
            </a:r>
          </a:p>
        </p:txBody>
      </p:sp>
      <p:pic>
        <p:nvPicPr>
          <p:cNvPr descr="DLTSeriesPresentation_files/figure-pptx/unnamed-chunk-1-1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DLTSeriesPresentation_files/figure-pptx/unnamed-chunk-1-1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DLTSeriesPresentation_files/figure-pptx/unnamed-chunk-1-1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DLTSeriesPresentation_files/figure-pptx/unnamed-chunk-1-1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Neratinib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[Gandhi2014_1]</a:t>
            </a:r>
          </a:p>
        </p:txBody>
      </p:sp>
      <p:pic>
        <p:nvPicPr>
          <p:cNvPr descr="DLTSeriesPresentation_files/figure-pptx/unnamed-chunk-1-1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erlotinib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Rectal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[Das2014_1]</a:t>
            </a:r>
          </a:p>
        </p:txBody>
      </p:sp>
      <p:pic>
        <p:nvPicPr>
          <p:cNvPr descr="DLTSeriesPresentation_files/figure-pptx/unnamed-chunk-1-1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[Foster2012_1]</a:t>
            </a:r>
          </a:p>
        </p:txBody>
      </p:sp>
      <p:pic>
        <p:nvPicPr>
          <p:cNvPr descr="DLTSeriesPresentation_files/figure-pptx/unnamed-chunk-1-1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[Jerusalem2011_1]</a:t>
            </a:r>
          </a:p>
        </p:txBody>
      </p:sp>
      <p:pic>
        <p:nvPicPr>
          <p:cNvPr descr="DLTSeriesPresentation_files/figure-pptx/unnamed-chunk-1-1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Dalotuzumab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[Atzori2011_1]</a:t>
            </a:r>
          </a:p>
        </p:txBody>
      </p:sp>
      <p:pic>
        <p:nvPicPr>
          <p:cNvPr descr="DLTSeriesPresentation_files/figure-pptx/unnamed-chunk-1-1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Dalotuzumab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[Atzori2011_1]</a:t>
            </a:r>
          </a:p>
        </p:txBody>
      </p:sp>
      <p:pic>
        <p:nvPicPr>
          <p:cNvPr descr="DLTSeriesPresentation_files/figure-pptx/unnamed-chunk-1-1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[Doi2014_1]</a:t>
            </a:r>
          </a:p>
        </p:txBody>
      </p:sp>
      <p:pic>
        <p:nvPicPr>
          <p:cNvPr descr="DLTSeriesPresentation_files/figure-pptx/unnamed-chunk-1-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DLTSeriesPresentation_files/figure-pptx/unnamed-chunk-1-1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Samarium</a:t>
            </a:r>
            <a:r>
              <a:rPr/>
              <a:t> </a:t>
            </a:r>
            <a:r>
              <a:rPr/>
              <a:t>153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(Radiopharmaceutical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[Berensen2009_1]</a:t>
            </a:r>
          </a:p>
        </p:txBody>
      </p:sp>
      <p:pic>
        <p:nvPicPr>
          <p:cNvPr descr="DLTSeriesPresentation_files/figure-pptx/unnamed-chunk-1-1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Oxaliplatin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Flurouracil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[Conroy2008_1]</a:t>
            </a:r>
          </a:p>
        </p:txBody>
      </p:sp>
      <p:pic>
        <p:nvPicPr>
          <p:cNvPr descr="DLTSeriesPresentation_files/figure-pptx/unnamed-chunk-1-1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Oesophageal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[Day2011_1]</a:t>
            </a:r>
          </a:p>
        </p:txBody>
      </p:sp>
      <p:pic>
        <p:nvPicPr>
          <p:cNvPr descr="DLTSeriesPresentation_files/figure-pptx/unnamed-chunk-1-1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DLTSeriesPresentation_files/figure-pptx/unnamed-chunk-1-1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Chidamide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[Dong2012_1]</a:t>
            </a:r>
          </a:p>
        </p:txBody>
      </p:sp>
      <p:pic>
        <p:nvPicPr>
          <p:cNvPr descr="DLTSeriesPresentation_files/figure-pptx/unnamed-chunk-1-1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Reovirus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[Forsyth2008_1]</a:t>
            </a:r>
          </a:p>
        </p:txBody>
      </p:sp>
      <p:pic>
        <p:nvPicPr>
          <p:cNvPr descr="DLTSeriesPresentation_files/figure-pptx/unnamed-chunk-1-1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BI2356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[Frost2012_1]</a:t>
            </a:r>
          </a:p>
        </p:txBody>
      </p:sp>
      <p:pic>
        <p:nvPicPr>
          <p:cNvPr descr="DLTSeriesPresentation_files/figure-pptx/unnamed-chunk-1-1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Vorinostat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[Gojo2013_1]</a:t>
            </a:r>
          </a:p>
        </p:txBody>
      </p:sp>
      <p:pic>
        <p:nvPicPr>
          <p:cNvPr descr="DLTSeriesPresentation_files/figure-pptx/unnamed-chunk-1-1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AZD4877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[Kantarjian2012_1]</a:t>
            </a:r>
          </a:p>
        </p:txBody>
      </p:sp>
      <p:pic>
        <p:nvPicPr>
          <p:cNvPr descr="DLTSeriesPresentation_files/figure-pptx/unnamed-chunk-1-1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LCL161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[Infante2014_1]</a:t>
            </a:r>
          </a:p>
        </p:txBody>
      </p:sp>
      <p:pic>
        <p:nvPicPr>
          <p:cNvPr descr="DLTSeriesPresentation_files/figure-pptx/unnamed-chunk-1-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Docetaxel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[Kim2009_1]</a:t>
            </a:r>
          </a:p>
        </p:txBody>
      </p:sp>
      <p:pic>
        <p:nvPicPr>
          <p:cNvPr descr="DLTSeriesPresentation_files/figure-pptx/unnamed-chunk-1-1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Ad5-Δ24-RGD</a:t>
            </a:r>
            <a:r>
              <a:rPr/>
              <a:t> </a:t>
            </a:r>
            <a:r>
              <a:rPr/>
              <a:t>(Oncolytic</a:t>
            </a:r>
            <a:r>
              <a:rPr/>
              <a:t> </a:t>
            </a:r>
            <a:r>
              <a:rPr/>
              <a:t>virus)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Gynaecological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[Kimball2010_1]</a:t>
            </a:r>
          </a:p>
        </p:txBody>
      </p:sp>
      <p:pic>
        <p:nvPicPr>
          <p:cNvPr descr="DLTSeriesPresentation_files/figure-pptx/unnamed-chunk-1-1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[Kunz2012_1]</a:t>
            </a:r>
          </a:p>
        </p:txBody>
      </p:sp>
      <p:pic>
        <p:nvPicPr>
          <p:cNvPr descr="DLTSeriesPresentation_files/figure-pptx/unnamed-chunk-1-1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DLTSeriesPresentation_files/figure-pptx/unnamed-chunk-1-13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DLTSeriesPresentation_files/figure-pptx/unnamed-chunk-1-1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Sunitinib,</a:t>
            </a:r>
            <a:r>
              <a:rPr/>
              <a:t> </a:t>
            </a:r>
            <a:r>
              <a:rPr/>
              <a:t>capecitabine,</a:t>
            </a:r>
            <a:r>
              <a:rPr/>
              <a:t> </a:t>
            </a:r>
            <a:r>
              <a:rPr/>
              <a:t>cisplatin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[Lee2013_1]</a:t>
            </a:r>
          </a:p>
        </p:txBody>
      </p:sp>
      <p:pic>
        <p:nvPicPr>
          <p:cNvPr descr="DLTSeriesPresentation_files/figure-pptx/unnamed-chunk-1-1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DLTSeriesPresentation_files/figure-pptx/unnamed-chunk-1-1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TAK-285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[LoRusso2014_1]</a:t>
            </a:r>
          </a:p>
        </p:txBody>
      </p:sp>
      <p:pic>
        <p:nvPicPr>
          <p:cNvPr descr="DLTSeriesPresentation_files/figure-pptx/unnamed-chunk-1-13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DLTSeriesPresentation_files/figure-pptx/unnamed-chunk-1-1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Flavopiridol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doxorubicin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Sarcoma</a:t>
            </a:r>
            <a:r>
              <a:rPr/>
              <a:t> </a:t>
            </a:r>
            <a:r>
              <a:rPr/>
              <a:t>[Luke2012_1]</a:t>
            </a:r>
          </a:p>
        </p:txBody>
      </p:sp>
      <p:pic>
        <p:nvPicPr>
          <p:cNvPr descr="DLTSeriesPresentation_files/figure-pptx/unnamed-chunk-1-1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LCL161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[Infante2014_2]</a:t>
            </a:r>
          </a:p>
        </p:txBody>
      </p:sp>
      <p:pic>
        <p:nvPicPr>
          <p:cNvPr descr="DLTSeriesPresentation_files/figure-pptx/unnamed-chunk-1-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DLTSeriesPresentation_files/figure-pptx/unnamed-chunk-1-1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sunitinib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[Michaelson2013_1]</a:t>
            </a:r>
          </a:p>
        </p:txBody>
      </p:sp>
      <p:pic>
        <p:nvPicPr>
          <p:cNvPr descr="DLTSeriesPresentation_files/figure-pptx/unnamed-chunk-1-1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E7820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[Mita2011_1]</a:t>
            </a:r>
          </a:p>
        </p:txBody>
      </p:sp>
      <p:pic>
        <p:nvPicPr>
          <p:cNvPr descr="DLTSeriesPresentation_files/figure-pptx/unnamed-chunk-1-14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Everolimus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[Oki2013_1]</a:t>
            </a:r>
          </a:p>
        </p:txBody>
      </p:sp>
      <p:pic>
        <p:nvPicPr>
          <p:cNvPr descr="DLTSeriesPresentation_files/figure-pptx/unnamed-chunk-1-1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[Pollyea2012_1]</a:t>
            </a:r>
          </a:p>
        </p:txBody>
      </p:sp>
      <p:pic>
        <p:nvPicPr>
          <p:cNvPr descr="DLTSeriesPresentation_files/figure-pptx/unnamed-chunk-1-1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Cytarabine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[Rao2012_1]</a:t>
            </a:r>
          </a:p>
        </p:txBody>
      </p:sp>
      <p:pic>
        <p:nvPicPr>
          <p:cNvPr descr="DLTSeriesPresentation_files/figure-pptx/unnamed-chunk-1-14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DLTSeriesPresentation_files/figure-pptx/unnamed-chunk-1-14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Thalidomide/docetaxel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[Sanborn2008_1]</a:t>
            </a:r>
          </a:p>
        </p:txBody>
      </p:sp>
      <p:pic>
        <p:nvPicPr>
          <p:cNvPr descr="DLTSeriesPresentation_files/figure-pptx/unnamed-chunk-1-14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Foretinib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[Shapiro2013_1]</a:t>
            </a:r>
          </a:p>
        </p:txBody>
      </p:sp>
      <p:pic>
        <p:nvPicPr>
          <p:cNvPr descr="DLTSeriesPresentation_files/figure-pptx/unnamed-chunk-1-1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[Srivastava2011_1]</a:t>
            </a:r>
          </a:p>
        </p:txBody>
      </p:sp>
      <p:pic>
        <p:nvPicPr>
          <p:cNvPr descr="DLTSeriesPresentation_files/figure-pptx/unnamed-chunk-1-14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Oxaliplatin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[Tsimberidou2014_1]</a:t>
            </a:r>
          </a:p>
        </p:txBody>
      </p:sp>
      <p:pic>
        <p:nvPicPr>
          <p:cNvPr descr="DLTSeriesPresentation_files/figure-pptx/unnamed-chunk-1-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Darinaparsin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[Tsimberidou2009_1]</a:t>
            </a:r>
          </a:p>
        </p:txBody>
      </p:sp>
      <p:pic>
        <p:nvPicPr>
          <p:cNvPr descr="DLTSeriesPresentation_files/figure-pptx/unnamed-chunk-1-1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Nedaplatin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Cervical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[Yamamoto2009_1]</a:t>
            </a:r>
          </a:p>
        </p:txBody>
      </p:sp>
      <p:pic>
        <p:nvPicPr>
          <p:cNvPr descr="DLTSeriesPresentation_files/figure-pptx/unnamed-chunk-1-1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Brentuximab</a:t>
            </a:r>
            <a:r>
              <a:rPr/>
              <a:t> </a:t>
            </a:r>
            <a:r>
              <a:rPr/>
              <a:t>Vedotin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[Younes2010_1]</a:t>
            </a:r>
          </a:p>
        </p:txBody>
      </p:sp>
      <p:pic>
        <p:nvPicPr>
          <p:cNvPr descr="DLTSeriesPresentation_files/figure-pptx/unnamed-chunk-1-1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GM-CSF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IL-2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IFN-α</a:t>
            </a:r>
            <a:r>
              <a:rPr/>
              <a:t> </a:t>
            </a:r>
            <a:r>
              <a:rPr/>
              <a:t>(Cytokine)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Rcc</a:t>
            </a:r>
            <a:r>
              <a:rPr/>
              <a:t> </a:t>
            </a:r>
            <a:r>
              <a:rPr/>
              <a:t>[Garcia2012_1]</a:t>
            </a:r>
          </a:p>
        </p:txBody>
      </p:sp>
      <p:pic>
        <p:nvPicPr>
          <p:cNvPr descr="DLTSeriesPresentation_files/figure-pptx/unnamed-chunk-1-15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Etoposide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Aml</a:t>
            </a:r>
            <a:r>
              <a:rPr/>
              <a:t> </a:t>
            </a:r>
            <a:r>
              <a:rPr/>
              <a:t>[Saraiya2008_1]</a:t>
            </a:r>
          </a:p>
        </p:txBody>
      </p:sp>
      <p:pic>
        <p:nvPicPr>
          <p:cNvPr descr="DLTSeriesPresentation_files/figure-pptx/unnamed-chunk-1-15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Temsirolimus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[Spunt2011_1]</a:t>
            </a:r>
          </a:p>
        </p:txBody>
      </p:sp>
      <p:pic>
        <p:nvPicPr>
          <p:cNvPr descr="DLTSeriesPresentation_files/figure-pptx/unnamed-chunk-1-1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Cisplatin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Head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Neck</a:t>
            </a:r>
            <a:r>
              <a:rPr/>
              <a:t> </a:t>
            </a:r>
            <a:r>
              <a:rPr/>
              <a:t>Scc</a:t>
            </a:r>
            <a:r>
              <a:rPr/>
              <a:t> </a:t>
            </a:r>
            <a:r>
              <a:rPr/>
              <a:t>[Yu2010_1]</a:t>
            </a:r>
          </a:p>
        </p:txBody>
      </p:sp>
      <p:pic>
        <p:nvPicPr>
          <p:cNvPr descr="DLTSeriesPresentation_files/figure-pptx/unnamed-chunk-1-15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BHQ880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[Iyer2014_1]</a:t>
            </a:r>
          </a:p>
        </p:txBody>
      </p:sp>
      <p:pic>
        <p:nvPicPr>
          <p:cNvPr descr="DLTSeriesPresentation_files/figure-pptx/unnamed-chunk-1-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MK-2206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[Brana2014_1]</a:t>
            </a:r>
          </a:p>
        </p:txBody>
      </p:sp>
      <p:pic>
        <p:nvPicPr>
          <p:cNvPr descr="DLTSeriesPresentation_files/figure-pptx/unnamed-chunk-1-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Dalotuzumab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[Brana2014_2]</a:t>
            </a:r>
          </a:p>
        </p:txBody>
      </p:sp>
      <p:pic>
        <p:nvPicPr>
          <p:cNvPr descr="DLTSeriesPresentation_files/figure-pptx/unnamed-chunk-1-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Irinotecan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Children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Refractory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[Brennan2014_1]</a:t>
            </a:r>
          </a:p>
        </p:txBody>
      </p:sp>
      <p:pic>
        <p:nvPicPr>
          <p:cNvPr descr="DLTSeriesPresentation_files/figure-pptx/unnamed-chunk-1-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LBY135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[Sharma2014_1]</a:t>
            </a:r>
          </a:p>
        </p:txBody>
      </p:sp>
      <p:pic>
        <p:nvPicPr>
          <p:cNvPr descr="DLTSeriesPresentation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[Besse2014_1]</a:t>
            </a:r>
          </a:p>
        </p:txBody>
      </p:sp>
      <p:pic>
        <p:nvPicPr>
          <p:cNvPr descr="DLTSeriesPresentation_files/figure-pptx/unnamed-chunk-1-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[Besse2014_2]</a:t>
            </a:r>
          </a:p>
        </p:txBody>
      </p:sp>
      <p:pic>
        <p:nvPicPr>
          <p:cNvPr descr="DLTSeriesPresentation_files/figure-pptx/unnamed-chunk-1-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[Besse2014_3]</a:t>
            </a:r>
          </a:p>
        </p:txBody>
      </p:sp>
      <p:pic>
        <p:nvPicPr>
          <p:cNvPr descr="DLTSeriesPresentation_files/figure-pptx/unnamed-chunk-1-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[Sharma2013_1]</a:t>
            </a:r>
          </a:p>
        </p:txBody>
      </p:sp>
      <p:pic>
        <p:nvPicPr>
          <p:cNvPr descr="DLTSeriesPresentation_files/figure-pptx/unnamed-chunk-1-2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[Sharma2013_2]</a:t>
            </a:r>
          </a:p>
        </p:txBody>
      </p:sp>
      <p:pic>
        <p:nvPicPr>
          <p:cNvPr descr="DLTSeriesPresentation_files/figure-pptx/unnamed-chunk-1-2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[Sharma2013_3]</a:t>
            </a:r>
          </a:p>
        </p:txBody>
      </p:sp>
      <p:pic>
        <p:nvPicPr>
          <p:cNvPr descr="DLTSeriesPresentation_files/figure-pptx/unnamed-chunk-1-2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[Sharma2013_4]</a:t>
            </a:r>
          </a:p>
        </p:txBody>
      </p:sp>
      <p:pic>
        <p:nvPicPr>
          <p:cNvPr descr="DLTSeriesPresentation_files/figure-pptx/unnamed-chunk-1-2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AUY922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[Sessa2013_1]</a:t>
            </a:r>
          </a:p>
        </p:txBody>
      </p:sp>
      <p:pic>
        <p:nvPicPr>
          <p:cNvPr descr="DLTSeriesPresentation_files/figure-pptx/unnamed-chunk-1-2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Gamma</a:t>
            </a:r>
            <a:r>
              <a:rPr/>
              <a:t> </a:t>
            </a:r>
            <a:r>
              <a:rPr/>
              <a:t>secretase</a:t>
            </a:r>
            <a:r>
              <a:rPr/>
              <a:t> </a:t>
            </a:r>
            <a:r>
              <a:rPr/>
              <a:t>inhibitors:</a:t>
            </a:r>
            <a:r>
              <a:rPr/>
              <a:t> </a:t>
            </a:r>
            <a:r>
              <a:rPr/>
              <a:t>MK-0752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[Schott2013_1]</a:t>
            </a:r>
          </a:p>
        </p:txBody>
      </p:sp>
      <p:pic>
        <p:nvPicPr>
          <p:cNvPr descr="DLTSeriesPresentation_files/figure-pptx/unnamed-chunk-1-2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Pomalidomide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[Larocca2013_1]</a:t>
            </a:r>
          </a:p>
        </p:txBody>
      </p:sp>
      <p:pic>
        <p:nvPicPr>
          <p:cNvPr descr="DLTSeriesPresentation_files/figure-pptx/unnamed-chunk-1-2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LBY135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[Sharma2014_2]</a:t>
            </a:r>
          </a:p>
        </p:txBody>
      </p:sp>
      <p:pic>
        <p:nvPicPr>
          <p:cNvPr descr="DLTSeriesPresentation_files/figure-pptx/unnamed-chunk-1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Hepatocellular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[Finn2013_1]</a:t>
            </a:r>
          </a:p>
        </p:txBody>
      </p:sp>
      <p:pic>
        <p:nvPicPr>
          <p:cNvPr descr="DLTSeriesPresentation_files/figure-pptx/unnamed-chunk-1-2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[DeAngelo2013_1]</a:t>
            </a:r>
          </a:p>
        </p:txBody>
      </p:sp>
      <p:pic>
        <p:nvPicPr>
          <p:cNvPr descr="DLTSeriesPresentation_files/figure-pptx/unnamed-chunk-1-3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[DeAngelo2013_2]</a:t>
            </a:r>
          </a:p>
        </p:txBody>
      </p:sp>
      <p:pic>
        <p:nvPicPr>
          <p:cNvPr descr="DLTSeriesPresentation_files/figure-pptx/unnamed-chunk-1-3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[DeAngelo2013_3]</a:t>
            </a:r>
          </a:p>
        </p:txBody>
      </p:sp>
      <p:pic>
        <p:nvPicPr>
          <p:cNvPr descr="DLTSeriesPresentation_files/figure-pptx/unnamed-chunk-1-3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Panobinostat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[DeAngelo2013_4]</a:t>
            </a:r>
          </a:p>
        </p:txBody>
      </p:sp>
      <p:pic>
        <p:nvPicPr>
          <p:cNvPr descr="DLTSeriesPresentation_files/figure-pptx/unnamed-chunk-1-3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[Chiappella2013_1]</a:t>
            </a:r>
          </a:p>
        </p:txBody>
      </p:sp>
      <p:pic>
        <p:nvPicPr>
          <p:cNvPr descr="DLTSeriesPresentation_files/figure-pptx/unnamed-chunk-1-3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Renal</a:t>
            </a:r>
            <a:r>
              <a:rPr/>
              <a:t> </a:t>
            </a:r>
            <a:r>
              <a:rPr/>
              <a:t>Cell</a:t>
            </a:r>
            <a:r>
              <a:rPr/>
              <a:t> </a:t>
            </a:r>
            <a:r>
              <a:rPr/>
              <a:t>Carcinoma</a:t>
            </a:r>
            <a:r>
              <a:rPr/>
              <a:t> </a:t>
            </a:r>
            <a:r>
              <a:rPr/>
              <a:t>[Angevin2013_1]</a:t>
            </a:r>
          </a:p>
        </p:txBody>
      </p:sp>
      <p:pic>
        <p:nvPicPr>
          <p:cNvPr descr="DLTSeriesPresentation_files/figure-pptx/unnamed-chunk-1-3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Radiation</a:t>
            </a:r>
            <a:r>
              <a:rPr/>
              <a:t> </a:t>
            </a:r>
            <a:r>
              <a:rPr/>
              <a:t>therapy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Glioblastoma</a:t>
            </a:r>
            <a:r>
              <a:rPr/>
              <a:t> </a:t>
            </a:r>
            <a:r>
              <a:rPr/>
              <a:t>[Tsien2012_1]</a:t>
            </a:r>
          </a:p>
        </p:txBody>
      </p:sp>
      <p:pic>
        <p:nvPicPr>
          <p:cNvPr descr="DLTSeriesPresentation_files/figure-pptx/unnamed-chunk-1-3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MKC-1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[Tevaarwek2012_1]</a:t>
            </a:r>
          </a:p>
        </p:txBody>
      </p:sp>
      <p:pic>
        <p:nvPicPr>
          <p:cNvPr descr="DLTSeriesPresentation_files/figure-pptx/unnamed-chunk-1-3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[Sinha2012_1]</a:t>
            </a:r>
          </a:p>
        </p:txBody>
      </p:sp>
      <p:pic>
        <p:nvPicPr>
          <p:cNvPr descr="DLTSeriesPresentation_files/figure-pptx/unnamed-chunk-1-3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Neck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[Popovtzer2014_1]</a:t>
            </a:r>
          </a:p>
        </p:txBody>
      </p:sp>
      <p:pic>
        <p:nvPicPr>
          <p:cNvPr descr="DLTSeriesPresentation_files/figure-pptx/unnamed-chunk-1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Vorinostat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[Schneider2012_1]</a:t>
            </a:r>
          </a:p>
        </p:txBody>
      </p:sp>
      <p:pic>
        <p:nvPicPr>
          <p:cNvPr descr="DLTSeriesPresentation_files/figure-pptx/unnamed-chunk-1-3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[Roberts2012_1]</a:t>
            </a:r>
          </a:p>
        </p:txBody>
      </p:sp>
      <p:pic>
        <p:nvPicPr>
          <p:cNvPr descr="DLTSeriesPresentation_files/figure-pptx/unnamed-chunk-1-4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Navitoclax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[Roberts2012_2]</a:t>
            </a:r>
          </a:p>
        </p:txBody>
      </p:sp>
      <p:pic>
        <p:nvPicPr>
          <p:cNvPr descr="DLTSeriesPresentation_files/figure-pptx/unnamed-chunk-1-4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AEE788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Glioblastoma</a:t>
            </a:r>
            <a:r>
              <a:rPr/>
              <a:t> </a:t>
            </a:r>
            <a:r>
              <a:rPr/>
              <a:t>[Reardon2012_1]</a:t>
            </a:r>
          </a:p>
        </p:txBody>
      </p:sp>
      <p:pic>
        <p:nvPicPr>
          <p:cNvPr descr="DLTSeriesPresentation_files/figure-pptx/unnamed-chunk-1-4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DLTSeriesPresentation_files/figure-pptx/unnamed-chunk-1-4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DLTSeriesPresentation_files/figure-pptx/unnamed-chunk-1-4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docetaxel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[Moulder2012_1]</a:t>
            </a:r>
          </a:p>
        </p:txBody>
      </p:sp>
      <p:pic>
        <p:nvPicPr>
          <p:cNvPr descr="DLTSeriesPresentation_files/figure-pptx/unnamed-chunk-1-4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[Mazard2012_1]</a:t>
            </a:r>
          </a:p>
        </p:txBody>
      </p:sp>
      <p:pic>
        <p:nvPicPr>
          <p:cNvPr descr="DLTSeriesPresentation_files/figure-pptx/unnamed-chunk-1-4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[Mazard2012_2]</a:t>
            </a:r>
          </a:p>
        </p:txBody>
      </p:sp>
      <p:pic>
        <p:nvPicPr>
          <p:cNvPr descr="DLTSeriesPresentation_files/figure-pptx/unnamed-chunk-1-4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DOTAP:cholesterol(DC)-TUSC2</a:t>
            </a:r>
            <a:r>
              <a:rPr/>
              <a:t> </a:t>
            </a:r>
            <a:r>
              <a:rPr/>
              <a:t>(GeneTherapy)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[Lu2012_1]</a:t>
            </a:r>
          </a:p>
        </p:txBody>
      </p:sp>
      <p:pic>
        <p:nvPicPr>
          <p:cNvPr descr="DLTSeriesPresentation_files/figure-pptx/unnamed-chunk-1-4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Bendamustine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Cll</a:t>
            </a:r>
            <a:r>
              <a:rPr/>
              <a:t> </a:t>
            </a:r>
            <a:r>
              <a:rPr/>
              <a:t>[Khouri2014_1]</a:t>
            </a:r>
          </a:p>
        </p:txBody>
      </p:sp>
      <p:pic>
        <p:nvPicPr>
          <p:cNvPr descr="DLTSeriesPresentation_files/figure-pptx/unnamed-chunk-1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Amrubicin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Sclc</a:t>
            </a:r>
            <a:r>
              <a:rPr/>
              <a:t> </a:t>
            </a:r>
            <a:r>
              <a:rPr/>
              <a:t>[Kawahara2012_1]</a:t>
            </a:r>
          </a:p>
        </p:txBody>
      </p:sp>
      <p:pic>
        <p:nvPicPr>
          <p:cNvPr descr="DLTSeriesPresentation_files/figure-pptx/unnamed-chunk-1-4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vorinostat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[Jones2012_1]</a:t>
            </a:r>
          </a:p>
        </p:txBody>
      </p:sp>
      <p:pic>
        <p:nvPicPr>
          <p:cNvPr descr="DLTSeriesPresentation_files/figure-pptx/unnamed-chunk-1-5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vorinostat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[Jones2012_1]</a:t>
            </a:r>
          </a:p>
        </p:txBody>
      </p:sp>
      <p:pic>
        <p:nvPicPr>
          <p:cNvPr descr="DLTSeriesPresentation_files/figure-pptx/unnamed-chunk-1-5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vorinostat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[Jones2012_1]</a:t>
            </a:r>
          </a:p>
        </p:txBody>
      </p:sp>
      <p:pic>
        <p:nvPicPr>
          <p:cNvPr descr="DLTSeriesPresentation_files/figure-pptx/unnamed-chunk-1-5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vorinostat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[Jones2012_1]</a:t>
            </a:r>
          </a:p>
        </p:txBody>
      </p:sp>
      <p:pic>
        <p:nvPicPr>
          <p:cNvPr descr="DLTSeriesPresentation_files/figure-pptx/unnamed-chunk-1-5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Carfilzomib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[Jakubowiak2012_1]</a:t>
            </a:r>
          </a:p>
        </p:txBody>
      </p:sp>
      <p:pic>
        <p:nvPicPr>
          <p:cNvPr descr="DLTSeriesPresentation_files/figure-pptx/unnamed-chunk-1-5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Colorectal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[Farid2012_1]</a:t>
            </a:r>
          </a:p>
        </p:txBody>
      </p:sp>
      <p:pic>
        <p:nvPicPr>
          <p:cNvPr descr="DLTSeriesPresentation_files/figure-pptx/unnamed-chunk-1-5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Polyphenon</a:t>
            </a:r>
            <a:r>
              <a:rPr/>
              <a:t> </a:t>
            </a:r>
            <a:r>
              <a:rPr/>
              <a:t>E</a:t>
            </a:r>
            <a:r>
              <a:rPr/>
              <a:t> </a:t>
            </a:r>
            <a:r>
              <a:rPr/>
              <a:t>(Chemoprevention)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Hormone</a:t>
            </a:r>
            <a:r>
              <a:rPr/>
              <a:t> </a:t>
            </a:r>
            <a:r>
              <a:rPr/>
              <a:t>Receptor-Negative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[Crew2012_1]</a:t>
            </a:r>
          </a:p>
        </p:txBody>
      </p:sp>
      <p:pic>
        <p:nvPicPr>
          <p:cNvPr descr="DLTSeriesPresentation_files/figure-pptx/unnamed-chunk-1-5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BKM120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[Bendell2012_1]</a:t>
            </a:r>
          </a:p>
        </p:txBody>
      </p:sp>
      <p:pic>
        <p:nvPicPr>
          <p:cNvPr descr="DLTSeriesPresentation_files/figure-pptx/unnamed-chunk-1-5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Intensity</a:t>
            </a:r>
            <a:r>
              <a:rPr/>
              <a:t> </a:t>
            </a:r>
            <a:r>
              <a:rPr/>
              <a:t>modulated</a:t>
            </a:r>
            <a:r>
              <a:rPr/>
              <a:t> </a:t>
            </a:r>
            <a:r>
              <a:rPr/>
              <a:t>radiation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Pancreatic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[Ben-Josef2012_1]</a:t>
            </a:r>
          </a:p>
        </p:txBody>
      </p:sp>
      <p:pic>
        <p:nvPicPr>
          <p:cNvPr descr="DLTSeriesPresentation_files/figure-pptx/unnamed-chunk-1-5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[Ando2014_1]</a:t>
            </a:r>
          </a:p>
        </p:txBody>
      </p:sp>
      <p:pic>
        <p:nvPicPr>
          <p:cNvPr descr="DLTSeriesPresentation_files/figure-pptx/unnamed-chunk-1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[Warren2011_1]</a:t>
            </a:r>
          </a:p>
        </p:txBody>
      </p:sp>
      <p:pic>
        <p:nvPicPr>
          <p:cNvPr descr="DLTSeriesPresentation_files/figure-pptx/unnamed-chunk-1-5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[Vansteenkist2011_1]</a:t>
            </a:r>
          </a:p>
        </p:txBody>
      </p:sp>
      <p:pic>
        <p:nvPicPr>
          <p:cNvPr descr="DLTSeriesPresentation_files/figure-pptx/unnamed-chunk-1-6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Everolimus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[Vansteenkist2011_2]</a:t>
            </a:r>
          </a:p>
        </p:txBody>
      </p:sp>
      <p:pic>
        <p:nvPicPr>
          <p:cNvPr descr="DLTSeriesPresentation_files/figure-pptx/unnamed-chunk-1-6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Bryostatin-1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Myeloid</a:t>
            </a:r>
            <a:r>
              <a:rPr/>
              <a:t> </a:t>
            </a:r>
            <a:r>
              <a:rPr/>
              <a:t>Malignancies</a:t>
            </a:r>
            <a:r>
              <a:rPr/>
              <a:t> </a:t>
            </a:r>
            <a:r>
              <a:rPr/>
              <a:t>[Smith2011_1]</a:t>
            </a:r>
          </a:p>
        </p:txBody>
      </p:sp>
      <p:pic>
        <p:nvPicPr>
          <p:cNvPr descr="DLTSeriesPresentation_files/figure-pptx/unnamed-chunk-1-6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Bryostatin-1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Myeloid</a:t>
            </a:r>
            <a:r>
              <a:rPr/>
              <a:t> </a:t>
            </a:r>
            <a:r>
              <a:rPr/>
              <a:t>Malignancies</a:t>
            </a:r>
            <a:r>
              <a:rPr/>
              <a:t> </a:t>
            </a:r>
            <a:r>
              <a:rPr/>
              <a:t>[Smith2011_1]</a:t>
            </a:r>
          </a:p>
        </p:txBody>
      </p:sp>
      <p:pic>
        <p:nvPicPr>
          <p:cNvPr descr="DLTSeriesPresentation_files/figure-pptx/unnamed-chunk-1-6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Irinotecan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Gastorintestinal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[Satoh2011_1]</a:t>
            </a:r>
          </a:p>
        </p:txBody>
      </p:sp>
      <p:pic>
        <p:nvPicPr>
          <p:cNvPr descr="DLTSeriesPresentation_files/figure-pptx/unnamed-chunk-1-6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Irinotecan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Gastorintestinal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[Satoh2011_2]</a:t>
            </a:r>
          </a:p>
        </p:txBody>
      </p:sp>
      <p:pic>
        <p:nvPicPr>
          <p:cNvPr descr="DLTSeriesPresentation_files/figure-pptx/unnamed-chunk-1-6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Paclitaxel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bortezomib</a:t>
            </a:r>
            <a:r>
              <a:rPr/>
              <a:t> </a:t>
            </a:r>
            <a:r>
              <a:rPr/>
              <a:t>(Chemotherapy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[Mehnert2011_1]</a:t>
            </a:r>
          </a:p>
        </p:txBody>
      </p:sp>
      <p:pic>
        <p:nvPicPr>
          <p:cNvPr descr="DLTSeriesPresentation_files/figure-pptx/unnamed-chunk-1-6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Clofarabine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Blood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[Magenau2011_1]</a:t>
            </a:r>
          </a:p>
        </p:txBody>
      </p:sp>
      <p:pic>
        <p:nvPicPr>
          <p:cNvPr descr="DLTSeriesPresentation_files/figure-pptx/unnamed-chunk-1-6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prodrug</a:t>
            </a:r>
            <a:r>
              <a:rPr/>
              <a:t> </a:t>
            </a:r>
            <a:r>
              <a:rPr/>
              <a:t>(LY2334737)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[Koolen2011_1]</a:t>
            </a:r>
          </a:p>
        </p:txBody>
      </p:sp>
      <p:pic>
        <p:nvPicPr>
          <p:cNvPr descr="DLTSeriesPresentation_files/figure-pptx/unnamed-chunk-1-6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Ceritinib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[Shaw2014_1]</a:t>
            </a:r>
          </a:p>
        </p:txBody>
      </p:sp>
      <p:pic>
        <p:nvPicPr>
          <p:cNvPr descr="DLTSeriesPresentation_files/figure-pptx/unnamed-chunk-1-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Gemcitabine</a:t>
            </a:r>
            <a:r>
              <a:rPr/>
              <a:t> </a:t>
            </a:r>
            <a:r>
              <a:rPr/>
              <a:t>prodrug</a:t>
            </a:r>
            <a:r>
              <a:rPr/>
              <a:t> </a:t>
            </a:r>
            <a:r>
              <a:rPr/>
              <a:t>(LY2334737)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[Koolen2011_2]</a:t>
            </a:r>
          </a:p>
        </p:txBody>
      </p:sp>
      <p:pic>
        <p:nvPicPr>
          <p:cNvPr descr="DLTSeriesPresentation_files/figure-pptx/unnamed-chunk-1-6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Dovitinib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Melanoma</a:t>
            </a:r>
            <a:r>
              <a:rPr/>
              <a:t> </a:t>
            </a:r>
            <a:r>
              <a:rPr/>
              <a:t>[Kim2011_1]</a:t>
            </a:r>
          </a:p>
        </p:txBody>
      </p:sp>
      <p:pic>
        <p:nvPicPr>
          <p:cNvPr descr="DLTSeriesPresentation_files/figure-pptx/unnamed-chunk-1-7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Lenalidomide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pegylated</a:t>
            </a:r>
            <a:r>
              <a:rPr/>
              <a:t> </a:t>
            </a:r>
            <a:r>
              <a:rPr/>
              <a:t>liposomal</a:t>
            </a:r>
            <a:r>
              <a:rPr/>
              <a:t> </a:t>
            </a:r>
            <a:r>
              <a:rPr/>
              <a:t>docorubicin</a:t>
            </a:r>
            <a:r>
              <a:rPr/>
              <a:t> </a:t>
            </a:r>
            <a:r>
              <a:rPr/>
              <a:t>(Immunomodulatory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Myeloma</a:t>
            </a:r>
            <a:r>
              <a:rPr/>
              <a:t> </a:t>
            </a:r>
            <a:r>
              <a:rPr/>
              <a:t>[Jakubowiak2011_1]</a:t>
            </a:r>
          </a:p>
        </p:txBody>
      </p:sp>
      <p:pic>
        <p:nvPicPr>
          <p:cNvPr descr="DLTSeriesPresentation_files/figure-pptx/unnamed-chunk-1-7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Erlotinib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[Geoerger2011_1]</a:t>
            </a:r>
          </a:p>
        </p:txBody>
      </p:sp>
      <p:pic>
        <p:nvPicPr>
          <p:cNvPr descr="DLTSeriesPresentation_files/figure-pptx/unnamed-chunk-1-7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Erlotinib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[Geoerger2011_2]</a:t>
            </a:r>
          </a:p>
        </p:txBody>
      </p:sp>
      <p:pic>
        <p:nvPicPr>
          <p:cNvPr descr="DLTSeriesPresentation_files/figure-pptx/unnamed-chunk-1-7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MK-0751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[Fouladi2011_1]</a:t>
            </a:r>
          </a:p>
        </p:txBody>
      </p:sp>
      <p:pic>
        <p:nvPicPr>
          <p:cNvPr descr="DLTSeriesPresentation_files/figure-pptx/unnamed-chunk-1-7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[Peereboom2010_1]</a:t>
            </a:r>
          </a:p>
        </p:txBody>
      </p:sp>
      <p:pic>
        <p:nvPicPr>
          <p:cNvPr descr="DLTSeriesPresentation_files/figure-pptx/unnamed-chunk-1-7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Ixabepilone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[Peereboom2010_2]</a:t>
            </a:r>
          </a:p>
        </p:txBody>
      </p:sp>
      <p:pic>
        <p:nvPicPr>
          <p:cNvPr descr="DLTSeriesPresentation_files/figure-pptx/unnamed-chunk-1-7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Bortezomib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Lymphoma</a:t>
            </a:r>
            <a:r>
              <a:rPr/>
              <a:t> </a:t>
            </a:r>
            <a:r>
              <a:rPr/>
              <a:t>[Furman2010_1]</a:t>
            </a:r>
          </a:p>
        </p:txBody>
      </p:sp>
      <p:pic>
        <p:nvPicPr>
          <p:cNvPr descr="DLTSeriesPresentation_files/figure-pptx/unnamed-chunk-1-7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[Fouladi2010_1]</a:t>
            </a:r>
          </a:p>
        </p:txBody>
      </p:sp>
      <p:pic>
        <p:nvPicPr>
          <p:cNvPr descr="DLTSeriesPresentation_files/figure-pptx/unnamed-chunk-1-7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Buparlisib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[Saura2014_1]</a:t>
            </a:r>
          </a:p>
        </p:txBody>
      </p:sp>
      <p:pic>
        <p:nvPicPr>
          <p:cNvPr descr="DLTSeriesPresentation_files/figure-pptx/unnamed-chunk-1-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Lapatinib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Cns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[Fouladi2010_2]</a:t>
            </a:r>
          </a:p>
        </p:txBody>
      </p:sp>
      <p:pic>
        <p:nvPicPr>
          <p:cNvPr descr="DLTSeriesPresentation_files/figure-pptx/unnamed-chunk-1-7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¹⁵³Sm-EDTMP</a:t>
            </a:r>
            <a:r>
              <a:rPr/>
              <a:t> </a:t>
            </a:r>
            <a:r>
              <a:rPr/>
              <a:t>(Radiotherapy)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Osteosarcoma</a:t>
            </a:r>
            <a:r>
              <a:rPr/>
              <a:t> </a:t>
            </a:r>
            <a:r>
              <a:rPr/>
              <a:t>[Loeb2009_1]</a:t>
            </a:r>
          </a:p>
        </p:txBody>
      </p:sp>
      <p:pic>
        <p:nvPicPr>
          <p:cNvPr descr="DLTSeriesPresentation_files/figure-pptx/unnamed-chunk-1-8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H103</a:t>
            </a:r>
            <a:r>
              <a:rPr/>
              <a:t> </a:t>
            </a:r>
            <a:r>
              <a:rPr/>
              <a:t>(Cell</a:t>
            </a:r>
            <a:r>
              <a:rPr/>
              <a:t> </a:t>
            </a:r>
            <a:r>
              <a:rPr/>
              <a:t>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[Li2009_1]</a:t>
            </a:r>
          </a:p>
        </p:txBody>
      </p:sp>
      <p:pic>
        <p:nvPicPr>
          <p:cNvPr descr="DLTSeriesPresentation_files/figure-pptx/unnamed-chunk-1-8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DLTSeriesPresentation_files/figure-pptx/unnamed-chunk-1-8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DLTSeriesPresentation_files/figure-pptx/unnamed-chunk-1-8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[Demetri2009_1]</a:t>
            </a:r>
          </a:p>
        </p:txBody>
      </p:sp>
      <p:pic>
        <p:nvPicPr>
          <p:cNvPr descr="DLTSeriesPresentation_files/figure-pptx/unnamed-chunk-1-8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Naptumomab</a:t>
            </a:r>
            <a:r>
              <a:rPr/>
              <a:t> </a:t>
            </a:r>
            <a:r>
              <a:rPr/>
              <a:t>estafenatox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[Borghaei2009_1]</a:t>
            </a:r>
          </a:p>
        </p:txBody>
      </p:sp>
      <p:pic>
        <p:nvPicPr>
          <p:cNvPr descr="DLTSeriesPresentation_files/figure-pptx/unnamed-chunk-1-8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Naptumomab</a:t>
            </a:r>
            <a:r>
              <a:rPr/>
              <a:t> </a:t>
            </a:r>
            <a:r>
              <a:rPr/>
              <a:t>estafenatox</a:t>
            </a:r>
            <a:r>
              <a:rPr/>
              <a:t> </a:t>
            </a:r>
            <a:r>
              <a:rPr/>
              <a:t>(Monoclonal</a:t>
            </a:r>
            <a:r>
              <a:rPr/>
              <a:t> </a:t>
            </a:r>
            <a:r>
              <a:rPr/>
              <a:t>Antibody)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Nsclc</a:t>
            </a:r>
            <a:r>
              <a:rPr/>
              <a:t> </a:t>
            </a:r>
            <a:r>
              <a:rPr/>
              <a:t>[Borghaei2009_2]</a:t>
            </a:r>
          </a:p>
        </p:txBody>
      </p:sp>
      <p:pic>
        <p:nvPicPr>
          <p:cNvPr descr="DLTSeriesPresentation_files/figure-pptx/unnamed-chunk-1-8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[Bailey2009_1]</a:t>
            </a:r>
          </a:p>
        </p:txBody>
      </p:sp>
      <p:pic>
        <p:nvPicPr>
          <p:cNvPr descr="DLTSeriesPresentation_files/figure-pptx/unnamed-chunk-1-8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Nilotinib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Imatinib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Gastrointestinal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[Bailey2009_1]</a:t>
            </a:r>
          </a:p>
        </p:txBody>
      </p:sp>
      <p:pic>
        <p:nvPicPr>
          <p:cNvPr descr="DLTSeriesPresentation_files/figure-pptx/unnamed-chunk-1-8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Sonidegib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[Rodon2014a_1]</a:t>
            </a:r>
          </a:p>
        </p:txBody>
      </p:sp>
      <p:pic>
        <p:nvPicPr>
          <p:cNvPr descr="DLTSeriesPresentation_files/figure-pptx/unnamed-chunk-1-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Epirubicin</a:t>
            </a:r>
            <a:r>
              <a:rPr/>
              <a:t> </a:t>
            </a:r>
            <a:r>
              <a:rPr/>
              <a:t>+</a:t>
            </a:r>
            <a:r>
              <a:rPr/>
              <a:t> </a:t>
            </a:r>
            <a:r>
              <a:rPr/>
              <a:t>capecitabine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[Saji2008_1]</a:t>
            </a:r>
          </a:p>
        </p:txBody>
      </p:sp>
      <p:pic>
        <p:nvPicPr>
          <p:cNvPr descr="DLTSeriesPresentation_files/figure-pptx/unnamed-chunk-1-8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Cilengitide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[MacDonald2008_1]</a:t>
            </a:r>
          </a:p>
        </p:txBody>
      </p:sp>
      <p:pic>
        <p:nvPicPr>
          <p:cNvPr descr="DLTSeriesPresentation_files/figure-pptx/unnamed-chunk-1-9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Rapamycin</a:t>
            </a:r>
            <a:r>
              <a:rPr/>
              <a:t> </a:t>
            </a:r>
            <a:r>
              <a:rPr/>
              <a:t>(Inhibitor)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[Jimeno2008_1]</a:t>
            </a:r>
          </a:p>
        </p:txBody>
      </p:sp>
      <p:pic>
        <p:nvPicPr>
          <p:cNvPr descr="DLTSeriesPresentation_files/figure-pptx/unnamed-chunk-1-9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Cloretazine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[Gururangan2008_1]</a:t>
            </a:r>
          </a:p>
        </p:txBody>
      </p:sp>
      <p:pic>
        <p:nvPicPr>
          <p:cNvPr descr="DLTSeriesPresentation_files/figure-pptx/unnamed-chunk-1-9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Cloretazine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Brain</a:t>
            </a:r>
            <a:r>
              <a:rPr/>
              <a:t> </a:t>
            </a:r>
            <a:r>
              <a:rPr/>
              <a:t>Cancers</a:t>
            </a:r>
            <a:r>
              <a:rPr/>
              <a:t> </a:t>
            </a:r>
            <a:r>
              <a:rPr/>
              <a:t>[Gururangan2008_2]</a:t>
            </a:r>
          </a:p>
        </p:txBody>
      </p:sp>
      <p:pic>
        <p:nvPicPr>
          <p:cNvPr descr="DLTSeriesPresentation_files/figure-pptx/unnamed-chunk-1-9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DLTSeriesPresentation_files/figure-pptx/unnamed-chunk-1-9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Temozolomide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Melenoma</a:t>
            </a:r>
            <a:r>
              <a:rPr/>
              <a:t> </a:t>
            </a:r>
            <a:r>
              <a:rPr/>
              <a:t>[Guillot2008_1]</a:t>
            </a:r>
          </a:p>
        </p:txBody>
      </p:sp>
      <p:pic>
        <p:nvPicPr>
          <p:cNvPr descr="DLTSeriesPresentation_files/figure-pptx/unnamed-chunk-1-9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[Grossman2008_1]</a:t>
            </a:r>
          </a:p>
        </p:txBody>
      </p:sp>
      <p:pic>
        <p:nvPicPr>
          <p:cNvPr descr="DLTSeriesPresentation_files/figure-pptx/unnamed-chunk-1-9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Karenitecin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Glioma</a:t>
            </a:r>
            <a:r>
              <a:rPr/>
              <a:t> </a:t>
            </a:r>
            <a:r>
              <a:rPr/>
              <a:t>[Grossman2008_2]</a:t>
            </a:r>
          </a:p>
        </p:txBody>
      </p:sp>
      <p:pic>
        <p:nvPicPr>
          <p:cNvPr descr="DLTSeriesPresentation_files/figure-pptx/unnamed-chunk-1-9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LAQ824</a:t>
            </a:r>
            <a:r>
              <a:rPr/>
              <a:t> </a:t>
            </a:r>
            <a:r>
              <a:rPr/>
              <a:t>(Chemotherapy)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Solid</a:t>
            </a:r>
            <a:r>
              <a:rPr/>
              <a:t> </a:t>
            </a:r>
            <a:r>
              <a:rPr/>
              <a:t>Tumours</a:t>
            </a:r>
            <a:r>
              <a:rPr/>
              <a:t> </a:t>
            </a:r>
            <a:r>
              <a:rPr/>
              <a:t>[DeBono2008_1]</a:t>
            </a:r>
          </a:p>
        </p:txBody>
      </p:sp>
      <p:pic>
        <p:nvPicPr>
          <p:cNvPr descr="DLTSeriesPresentation_files/figure-pptx/unnamed-chunk-1-9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8800" y="1600200"/>
            <a:ext cx="8039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On-screen Show (4:3)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DLT Series</vt:lpstr>
      <vt:lpstr>Intro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Model-based analyses for DLT outcomes</dc:title>
  <dc:creator>Kristian Brock</dc:creator>
  <cp:keywords/>
  <dcterms:created xsi:type="dcterms:W3CDTF">2019-09-16T15:14:59Z</dcterms:created>
  <dcterms:modified xsi:type="dcterms:W3CDTF">2019-09-16T15:14:59Z</dcterms:modified>
</cp:coreProperties>
</file>